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31"/>
    <p:restoredTop sz="96327"/>
  </p:normalViewPr>
  <p:slideViewPr>
    <p:cSldViewPr snapToGrid="0" showGuides="1">
      <p:cViewPr varScale="1">
        <p:scale>
          <a:sx n="92" d="100"/>
          <a:sy n="92" d="100"/>
        </p:scale>
        <p:origin x="1116" y="78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6459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4248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8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082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6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387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213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6904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340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60660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1099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CCE3-08B1-AB48-B1AF-90AF05971E8D}" type="datetimeFigureOut">
              <a:rPr lang="it-IT" smtClean="0"/>
              <a:t>07/02/2024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D8613-BA9B-9148-9F5B-A63954105B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5551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testo, elettronico, compact disc&#10;&#10;Descrizione generata automaticamente">
            <a:extLst>
              <a:ext uri="{FF2B5EF4-FFF2-40B4-BE49-F238E27FC236}">
                <a16:creationId xmlns="" xmlns:a16="http://schemas.microsoft.com/office/drawing/2014/main" id="{69E543D9-E7EE-F668-4852-899114DCF2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166"/>
          <a:stretch/>
        </p:blipFill>
        <p:spPr>
          <a:xfrm>
            <a:off x="20" y="1282"/>
            <a:ext cx="9905980" cy="6856718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2DEB736-5882-2896-A486-AC14DCE77C98}"/>
              </a:ext>
            </a:extLst>
          </p:cNvPr>
          <p:cNvSpPr txBox="1"/>
          <p:nvPr/>
        </p:nvSpPr>
        <p:spPr>
          <a:xfrm>
            <a:off x="1404851" y="6078443"/>
            <a:ext cx="29156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dirty="0" smtClean="0">
                <a:effectLst/>
                <a:latin typeface="Acumin Pro ExtraCondensed" panose="020B0508020202020204" pitchFamily="34" charset="77"/>
              </a:rPr>
              <a:t>Viale Lombardia n.270, Brugherio (MB)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450" y="5756720"/>
            <a:ext cx="1375195" cy="966607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966140" y="6503023"/>
            <a:ext cx="977116" cy="23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5935" y="5932150"/>
            <a:ext cx="1133954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9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magine 31">
            <a:extLst>
              <a:ext uri="{FF2B5EF4-FFF2-40B4-BE49-F238E27FC236}">
                <a16:creationId xmlns="" xmlns:a16="http://schemas.microsoft.com/office/drawing/2014/main" id="{C455566B-EB05-72F7-4FB3-774578CB2C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881" y="1556185"/>
            <a:ext cx="546018" cy="54601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="" xmlns:a16="http://schemas.microsoft.com/office/drawing/2014/main" id="{85BC2F97-116D-48AB-A48B-FC21E3EB2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46"/>
          <a:stretch/>
        </p:blipFill>
        <p:spPr>
          <a:xfrm>
            <a:off x="11550" y="51108"/>
            <a:ext cx="9906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238" y="0"/>
            <a:ext cx="9903523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Immagine 8">
            <a:extLst>
              <a:ext uri="{FF2B5EF4-FFF2-40B4-BE49-F238E27FC236}">
                <a16:creationId xmlns="" xmlns:a16="http://schemas.microsoft.com/office/drawing/2014/main" id="{95716AAC-FBCB-4883-80F5-7CB6B7FFC7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05" y="1391915"/>
            <a:ext cx="546018" cy="546018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="" xmlns:a16="http://schemas.microsoft.com/office/drawing/2014/main" id="{32365B9A-46B2-B627-7E69-573272F35DC9}"/>
              </a:ext>
            </a:extLst>
          </p:cNvPr>
          <p:cNvSpPr txBox="1"/>
          <p:nvPr/>
        </p:nvSpPr>
        <p:spPr>
          <a:xfrm>
            <a:off x="1271273" y="2577660"/>
            <a:ext cx="30500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UNICO DI ACCESSO – PUA</a:t>
            </a:r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="" xmlns:a16="http://schemas.microsoft.com/office/drawing/2014/main" id="{A3D0EA5F-8E9E-A59F-2742-5695A9E7D5D8}"/>
              </a:ext>
            </a:extLst>
          </p:cNvPr>
          <p:cNvSpPr txBox="1"/>
          <p:nvPr/>
        </p:nvSpPr>
        <p:spPr>
          <a:xfrm>
            <a:off x="1229965" y="3780347"/>
            <a:ext cx="365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CENTRO </a:t>
            </a:r>
            <a:r>
              <a:rPr lang="it-IT" sz="1400" b="1" dirty="0" smtClean="0">
                <a:solidFill>
                  <a:srgbClr val="008900"/>
                </a:solidFill>
                <a:latin typeface="Acumin Pro ExtraCondensed" panose="020B0508020202020204" pitchFamily="34" charset="77"/>
              </a:rPr>
              <a:t>UNIFICATO </a:t>
            </a: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DI PRENOTAZIONE –</a:t>
            </a:r>
            <a:r>
              <a:rPr lang="it-IT" sz="1400" b="1" dirty="0" smtClean="0">
                <a:solidFill>
                  <a:srgbClr val="008900"/>
                </a:solidFill>
                <a:latin typeface="Acumin Pro ExtraCondensed" panose="020B0508020202020204" pitchFamily="34" charset="77"/>
              </a:rPr>
              <a:t> </a:t>
            </a: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CUP</a:t>
            </a:r>
          </a:p>
        </p:txBody>
      </p:sp>
      <p:pic>
        <p:nvPicPr>
          <p:cNvPr id="34" name="Immagine 33">
            <a:extLst>
              <a:ext uri="{FF2B5EF4-FFF2-40B4-BE49-F238E27FC236}">
                <a16:creationId xmlns="" xmlns:a16="http://schemas.microsoft.com/office/drawing/2014/main" id="{DE31D011-EDE6-5092-A646-D2D014E708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693" y="3643399"/>
            <a:ext cx="749642" cy="749642"/>
          </a:xfrm>
          <a:prstGeom prst="rect">
            <a:avLst/>
          </a:prstGeom>
        </p:spPr>
      </p:pic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76A317AC-B4A0-4065-A386-F0D31E9B9665}"/>
              </a:ext>
            </a:extLst>
          </p:cNvPr>
          <p:cNvSpPr txBox="1"/>
          <p:nvPr/>
        </p:nvSpPr>
        <p:spPr>
          <a:xfrm>
            <a:off x="1216121" y="4095385"/>
            <a:ext cx="367314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cumin Pro ExtraCondensed Med" panose="020B0508020202020204" pitchFamily="34" charset="77"/>
              </a:rPr>
              <a:t>Visite </a:t>
            </a:r>
            <a:r>
              <a:rPr lang="it-IT" sz="1000" dirty="0">
                <a:latin typeface="Acumin Pro ExtraCondensed Med" panose="020B0508020202020204" pitchFamily="34" charset="77"/>
              </a:rPr>
              <a:t>ed esami possono essere </a:t>
            </a:r>
            <a:r>
              <a:rPr lang="it-IT" sz="1000" dirty="0" smtClean="0">
                <a:latin typeface="Acumin Pro ExtraCondensed Med" panose="020B0508020202020204" pitchFamily="34" charset="77"/>
              </a:rPr>
              <a:t>prenotati </a:t>
            </a:r>
            <a:r>
              <a:rPr lang="it-IT" sz="1000" dirty="0">
                <a:latin typeface="Acumin Pro ExtraCondensed Med" panose="020B0508020202020204" pitchFamily="34" charset="77"/>
              </a:rPr>
              <a:t>con impegnativa del medico</a:t>
            </a:r>
            <a:r>
              <a:rPr lang="it-IT" sz="1000" dirty="0" smtClean="0">
                <a:latin typeface="Acumin Pro ExtraCondensed Med" panose="020B0508020202020204" pitchFamily="34" charset="77"/>
              </a:rPr>
              <a:t>:</a:t>
            </a:r>
          </a:p>
          <a:p>
            <a:endParaRPr lang="it-IT" sz="1000" dirty="0">
              <a:latin typeface="Acumin Pro ExtraCondensed Med" panose="020B0508020202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>
                <a:latin typeface="Acumin Pro ExtraCondensed Med" panose="020B0508020202020204" pitchFamily="34" charset="77"/>
              </a:rPr>
              <a:t>presso </a:t>
            </a:r>
            <a:r>
              <a:rPr lang="it-IT" sz="1000" dirty="0">
                <a:latin typeface="Acumin Pro ExtraCondensed Med" panose="020B0508020202020204" pitchFamily="34" charset="77"/>
              </a:rPr>
              <a:t>lo sportello attivo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 da LUN a VEN </a:t>
            </a:r>
            <a:r>
              <a:rPr lang="it-IT" sz="1000" dirty="0" smtClean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7.30/15.30</a:t>
            </a:r>
            <a:endParaRPr lang="it-IT" sz="1000" dirty="0">
              <a:solidFill>
                <a:srgbClr val="008900"/>
              </a:solidFill>
              <a:latin typeface="Acumin Pro ExtraCondensed Med" panose="020B0508020202020204" pitchFamily="34" charset="77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al numero verde da rete fissa 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800.638.638</a:t>
            </a:r>
            <a:r>
              <a:rPr lang="it-IT" sz="1000" dirty="0">
                <a:latin typeface="Acumin Pro ExtraCondensed Med" panose="020B0508020202020204" pitchFamily="34" charset="77"/>
              </a:rPr>
              <a:t>, da rete mobile 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02.999.599</a:t>
            </a:r>
            <a:r>
              <a:rPr lang="it-IT" sz="1000" dirty="0">
                <a:latin typeface="Acumin Pro ExtraCondensed Med" panose="020B0508020202020204" pitchFamily="34" charset="77"/>
              </a:rPr>
              <a:t> (da LUN a SAB 8.00/20.00)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latin typeface="Acumin Pro ExtraCondensed Med" panose="020B0508020202020204" pitchFamily="34" charset="77"/>
              </a:rPr>
              <a:t>s</a:t>
            </a:r>
            <a:r>
              <a:rPr lang="it-IT" sz="1000" dirty="0">
                <a:effectLst/>
                <a:latin typeface="Acumin Pro ExtraCondensed Med" panose="020B0508020202020204" pitchFamily="34" charset="77"/>
              </a:rPr>
              <a:t>u prenotasalute.regione.lombardia.it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>
                <a:effectLst/>
                <a:latin typeface="Acumin Pro ExtraCondensed Med" panose="020B0508020202020204" pitchFamily="34" charset="77"/>
              </a:rPr>
              <a:t>nelle farmacie del territorio aderenti</a:t>
            </a:r>
            <a:endParaRPr lang="it-IT" sz="1000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="" xmlns:a16="http://schemas.microsoft.com/office/drawing/2014/main" id="{9E7395FC-1E14-0492-813D-222325A5EA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4067" y="3049038"/>
            <a:ext cx="546017" cy="546017"/>
          </a:xfrm>
          <a:prstGeom prst="rect">
            <a:avLst/>
          </a:prstGeom>
        </p:spPr>
      </p:pic>
      <p:sp>
        <p:nvSpPr>
          <p:cNvPr id="37" name="CasellaDiTesto 36">
            <a:extLst>
              <a:ext uri="{FF2B5EF4-FFF2-40B4-BE49-F238E27FC236}">
                <a16:creationId xmlns="" xmlns:a16="http://schemas.microsoft.com/office/drawing/2014/main" id="{195B81A3-CA60-A356-F12F-309D5998E172}"/>
              </a:ext>
            </a:extLst>
          </p:cNvPr>
          <p:cNvSpPr txBox="1"/>
          <p:nvPr/>
        </p:nvSpPr>
        <p:spPr>
          <a:xfrm>
            <a:off x="6059451" y="3168159"/>
            <a:ext cx="36984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INFERMIERI DI FAMIGLIA E DI </a:t>
            </a:r>
            <a:r>
              <a:rPr lang="it-IT" sz="1400" b="1" dirty="0" smtClean="0">
                <a:solidFill>
                  <a:srgbClr val="008900"/>
                </a:solidFill>
                <a:latin typeface="Acumin Pro ExtraCondensed" panose="020B0508020202020204" pitchFamily="34" charset="77"/>
              </a:rPr>
              <a:t>COMUNITÀ </a:t>
            </a:r>
            <a:r>
              <a:rPr lang="it-IT" sz="1400" b="1" dirty="0">
                <a:solidFill>
                  <a:srgbClr val="008900"/>
                </a:solidFill>
                <a:latin typeface="Acumin Pro ExtraCondensed" panose="020B0508020202020204" pitchFamily="34" charset="77"/>
              </a:rPr>
              <a:t>–</a:t>
            </a:r>
            <a:r>
              <a:rPr lang="it-IT" sz="1400" b="1" dirty="0" smtClean="0">
                <a:solidFill>
                  <a:srgbClr val="008900"/>
                </a:solidFill>
                <a:latin typeface="Acumin Pro ExtraCondensed" panose="020B0508020202020204" pitchFamily="34" charset="77"/>
              </a:rPr>
              <a:t> IFEC</a:t>
            </a:r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sp>
        <p:nvSpPr>
          <p:cNvPr id="49" name="CasellaDiTesto 48">
            <a:extLst>
              <a:ext uri="{FF2B5EF4-FFF2-40B4-BE49-F238E27FC236}">
                <a16:creationId xmlns="" xmlns:a16="http://schemas.microsoft.com/office/drawing/2014/main" id="{161E5416-6A65-3640-6884-C6650605010C}"/>
              </a:ext>
            </a:extLst>
          </p:cNvPr>
          <p:cNvSpPr txBox="1"/>
          <p:nvPr/>
        </p:nvSpPr>
        <p:spPr>
          <a:xfrm>
            <a:off x="6084737" y="1343239"/>
            <a:ext cx="25728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MEDICINA SPECIALISTICA E DIAGNOSTICA AMBULATORIALE</a:t>
            </a:r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50" name="Immagine 49">
            <a:extLst>
              <a:ext uri="{FF2B5EF4-FFF2-40B4-BE49-F238E27FC236}">
                <a16:creationId xmlns="" xmlns:a16="http://schemas.microsoft.com/office/drawing/2014/main" id="{F2CCA43C-B545-56BA-378B-A03389E7DA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4851" y="1362443"/>
            <a:ext cx="548566" cy="548566"/>
          </a:xfrm>
          <a:prstGeom prst="rect">
            <a:avLst/>
          </a:prstGeom>
        </p:spPr>
      </p:pic>
      <p:sp>
        <p:nvSpPr>
          <p:cNvPr id="51" name="CasellaDiTesto 50">
            <a:extLst>
              <a:ext uri="{FF2B5EF4-FFF2-40B4-BE49-F238E27FC236}">
                <a16:creationId xmlns="" xmlns:a16="http://schemas.microsoft.com/office/drawing/2014/main" id="{76A317AC-B4A0-4065-A386-F0D31E9B9665}"/>
              </a:ext>
            </a:extLst>
          </p:cNvPr>
          <p:cNvSpPr txBox="1"/>
          <p:nvPr/>
        </p:nvSpPr>
        <p:spPr>
          <a:xfrm>
            <a:off x="6084737" y="1924347"/>
            <a:ext cx="3673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cumin Pro ExtraCondensed Med" panose="020B0508020202020204" pitchFamily="34" charset="77"/>
              </a:rPr>
              <a:t>Sono attivi i seguenti </a:t>
            </a:r>
            <a:r>
              <a:rPr lang="it-IT" sz="1000" dirty="0" smtClean="0">
                <a:latin typeface="Acumin Pro ExtraCondensed Med" panose="020B0508020202020204" pitchFamily="34" charset="77"/>
              </a:rPr>
              <a:t>ambulatori specialistici (prenotazione tramite CUP):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>
                <a:latin typeface="Acumin Pro ExtraCondensed Med" panose="020B0508020202020204" pitchFamily="34" charset="77"/>
              </a:rPr>
              <a:t>Cardiologia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>
                <a:latin typeface="Acumin Pro ExtraCondensed Med" panose="020B0508020202020204" pitchFamily="34" charset="77"/>
              </a:rPr>
              <a:t>Otorinolaringoiatra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it-IT" sz="1000" dirty="0" smtClean="0">
                <a:latin typeface="Acumin Pro ExtraCondensed Med" panose="020B0508020202020204" pitchFamily="34" charset="77"/>
              </a:rPr>
              <a:t>Neurologia</a:t>
            </a:r>
          </a:p>
          <a:p>
            <a:endParaRPr lang="it-IT" sz="1000" dirty="0">
              <a:effectLst/>
              <a:latin typeface="Acumin Pro ExtraCondensed Med" panose="020B0508020202020204" pitchFamily="34" charset="77"/>
            </a:endParaRPr>
          </a:p>
          <a:p>
            <a:r>
              <a:rPr lang="it-IT" sz="1000" dirty="0">
                <a:latin typeface="Acumin Pro ExtraCondensed" panose="020B0508020202020204" pitchFamily="34" charset="77"/>
              </a:rPr>
              <a:t>Per informazioni: tel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. 039 </a:t>
            </a:r>
            <a:r>
              <a:rPr lang="it-IT" sz="1000" dirty="0" smtClean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6657819-7820</a:t>
            </a:r>
            <a:endParaRPr lang="it-IT" sz="1000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05" y="5312753"/>
            <a:ext cx="545044" cy="545044"/>
          </a:xfrm>
          <a:prstGeom prst="rect">
            <a:avLst/>
          </a:prstGeom>
        </p:spPr>
      </p:pic>
      <p:sp>
        <p:nvSpPr>
          <p:cNvPr id="53" name="CasellaDiTesto 52">
            <a:extLst>
              <a:ext uri="{FF2B5EF4-FFF2-40B4-BE49-F238E27FC236}">
                <a16:creationId xmlns="" xmlns:a16="http://schemas.microsoft.com/office/drawing/2014/main" id="{16C680D8-EAAD-8D25-042B-C636DA637EEB}"/>
              </a:ext>
            </a:extLst>
          </p:cNvPr>
          <p:cNvSpPr txBox="1"/>
          <p:nvPr/>
        </p:nvSpPr>
        <p:spPr>
          <a:xfrm>
            <a:off x="1259998" y="5415602"/>
            <a:ext cx="25728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rgbClr val="008900"/>
                </a:solidFill>
                <a:effectLst/>
                <a:latin typeface="Acumin Pro ExtraCondensed" panose="020B0508020202020204" pitchFamily="34" charset="77"/>
              </a:rPr>
              <a:t>PUNTO PRELIEVI</a:t>
            </a:r>
            <a:endParaRPr lang="it-IT" sz="1400" b="1" dirty="0">
              <a:effectLst/>
              <a:latin typeface="Acumin Pro ExtraCondensed" panose="020B0508020202020204" pitchFamily="34" charset="77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9998" y="1402689"/>
            <a:ext cx="3072650" cy="377985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D4BD34F7-ED5D-B699-FC2E-3CAF6A6818C5}"/>
              </a:ext>
            </a:extLst>
          </p:cNvPr>
          <p:cNvSpPr txBox="1"/>
          <p:nvPr/>
        </p:nvSpPr>
        <p:spPr>
          <a:xfrm>
            <a:off x="1291404" y="1712256"/>
            <a:ext cx="367314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cumin Pro ExtraCondensed" panose="020B0508020202020204" pitchFamily="34" charset="77"/>
              </a:rPr>
              <a:t>Prima fase di accoglienza e informazione all’utente sull’accesso ai servizi, a cura di personale amministrativo</a:t>
            </a:r>
            <a:endParaRPr lang="it-IT" sz="1000" dirty="0">
              <a:latin typeface="Acumin Pro ExtraCondensed" panose="020B0508020202020204" pitchFamily="34" charset="77"/>
            </a:endParaRPr>
          </a:p>
          <a:p>
            <a:endParaRPr lang="it-IT" sz="1000" dirty="0" smtClean="0">
              <a:latin typeface="Acumin Pro ExtraCondensed" panose="020B0508020202020204" pitchFamily="34" charset="77"/>
            </a:endParaRPr>
          </a:p>
          <a:p>
            <a:r>
              <a:rPr lang="it-IT" sz="1000" dirty="0" smtClean="0">
                <a:latin typeface="Acumin Pro ExtraCondensed" panose="020B0508020202020204" pitchFamily="34" charset="77"/>
              </a:rPr>
              <a:t>Accesso </a:t>
            </a:r>
            <a:r>
              <a:rPr lang="it-IT" sz="1000" dirty="0">
                <a:latin typeface="Acumin Pro ExtraCondensed" panose="020B0508020202020204" pitchFamily="34" charset="77"/>
              </a:rPr>
              <a:t>libero 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da LUN a VEN 8.00/15.30</a:t>
            </a:r>
            <a:b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</a:br>
            <a:r>
              <a:rPr lang="it-IT" sz="1000" dirty="0" smtClean="0">
                <a:latin typeface="Acumin Pro ExtraCondensed" panose="020B0508020202020204" pitchFamily="34" charset="77"/>
              </a:rPr>
              <a:t>tel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. 039 6657819-7820 </a:t>
            </a:r>
            <a:r>
              <a:rPr lang="it-IT" sz="1000" dirty="0">
                <a:latin typeface="Acumin Pro ExtraCondensed" panose="020B0508020202020204" pitchFamily="34" charset="77"/>
              </a:rPr>
              <a:t>– e-mail 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front-office-cdc.brugherio@asst-brianza.it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="" xmlns:a16="http://schemas.microsoft.com/office/drawing/2014/main" id="{D4BD34F7-ED5D-B699-FC2E-3CAF6A6818C5}"/>
              </a:ext>
            </a:extLst>
          </p:cNvPr>
          <p:cNvSpPr txBox="1"/>
          <p:nvPr/>
        </p:nvSpPr>
        <p:spPr>
          <a:xfrm>
            <a:off x="1271273" y="2857346"/>
            <a:ext cx="367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latin typeface="Acumin Pro ExtraCondensed" panose="020B0508020202020204" pitchFamily="34" charset="77"/>
              </a:rPr>
              <a:t>Accoglienza, orientamento e prima valutazione del bisogno di salute della persona</a:t>
            </a:r>
          </a:p>
          <a:p>
            <a:r>
              <a:rPr lang="it-IT" sz="1000" dirty="0" smtClean="0">
                <a:latin typeface="Acumin Pro ExtraCondensed" panose="020B0508020202020204" pitchFamily="34" charset="77"/>
              </a:rPr>
              <a:t>Accesso </a:t>
            </a:r>
            <a:r>
              <a:rPr lang="it-IT" sz="1000" dirty="0">
                <a:latin typeface="Acumin Pro ExtraCondensed" panose="020B0508020202020204" pitchFamily="34" charset="77"/>
              </a:rPr>
              <a:t>libero 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da LUN a VEN 8.00/15.30</a:t>
            </a:r>
            <a:b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</a:br>
            <a:r>
              <a:rPr lang="it-IT" sz="1000" dirty="0" smtClean="0">
                <a:latin typeface="Acumin Pro ExtraCondensed" panose="020B0508020202020204" pitchFamily="34" charset="77"/>
              </a:rPr>
              <a:t>Per </a:t>
            </a:r>
            <a:r>
              <a:rPr lang="it-IT" sz="1000" dirty="0">
                <a:latin typeface="Acumin Pro ExtraCondensed" panose="020B0508020202020204" pitchFamily="34" charset="77"/>
              </a:rPr>
              <a:t>informazioni: tel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. 039 </a:t>
            </a:r>
            <a:r>
              <a:rPr lang="it-IT" sz="1000" dirty="0" smtClean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6657808 </a:t>
            </a:r>
            <a:r>
              <a:rPr lang="it-IT" sz="1000" dirty="0" smtClean="0">
                <a:latin typeface="Acumin Pro ExtraCondensed" panose="020B0508020202020204" pitchFamily="34" charset="77"/>
              </a:rPr>
              <a:t>– </a:t>
            </a:r>
            <a:r>
              <a:rPr lang="it-IT" sz="1000" dirty="0">
                <a:latin typeface="Acumin Pro ExtraCondensed" panose="020B0508020202020204" pitchFamily="34" charset="77"/>
              </a:rPr>
              <a:t>e-mail </a:t>
            </a:r>
            <a:r>
              <a:rPr lang="it-IT" sz="1000" dirty="0" smtClean="0">
                <a:solidFill>
                  <a:srgbClr val="008900"/>
                </a:solidFill>
                <a:latin typeface="Acumin Pro ExtraCondensed" panose="020B0508020202020204" pitchFamily="34" charset="77"/>
              </a:rPr>
              <a:t>pua.brugherio@asst-brianza.it</a:t>
            </a:r>
            <a:endParaRPr lang="it-IT" sz="1000" dirty="0">
              <a:solidFill>
                <a:srgbClr val="008900"/>
              </a:solidFill>
              <a:latin typeface="Acumin Pro ExtraCondensed" panose="020B0508020202020204" pitchFamily="34" charset="77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19E94D31-A453-D881-0FCB-550080796987}"/>
              </a:ext>
            </a:extLst>
          </p:cNvPr>
          <p:cNvSpPr txBox="1"/>
          <p:nvPr/>
        </p:nvSpPr>
        <p:spPr>
          <a:xfrm>
            <a:off x="6518843" y="5636916"/>
            <a:ext cx="2673870" cy="78319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Contatti </a:t>
            </a:r>
            <a:r>
              <a:rPr kumimoji="0" lang="it-IT" sz="1000" b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Ambulatorio </a:t>
            </a:r>
            <a:r>
              <a:rPr lang="it-IT" sz="1000" b="1" dirty="0" err="1" smtClean="0">
                <a:solidFill>
                  <a:prstClr val="black"/>
                </a:solidFill>
                <a:latin typeface="Calibri" panose="020F0502020204030204"/>
              </a:rPr>
              <a:t>IFeC</a:t>
            </a:r>
            <a:endParaRPr kumimoji="0" lang="it-IT" sz="1000" b="1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algn="ctr">
              <a:defRPr/>
            </a:pPr>
            <a:r>
              <a:rPr lang="it-IT" sz="1000" dirty="0" err="1" smtClean="0">
                <a:solidFill>
                  <a:prstClr val="black"/>
                </a:solidFill>
              </a:rPr>
              <a:t>Lun</a:t>
            </a:r>
            <a:r>
              <a:rPr lang="it-IT" sz="1000" dirty="0" smtClean="0">
                <a:solidFill>
                  <a:prstClr val="black"/>
                </a:solidFill>
              </a:rPr>
              <a:t> – </a:t>
            </a:r>
            <a:r>
              <a:rPr lang="it-IT" sz="1000" dirty="0" err="1" smtClean="0">
                <a:solidFill>
                  <a:prstClr val="black"/>
                </a:solidFill>
              </a:rPr>
              <a:t>ven</a:t>
            </a:r>
            <a:r>
              <a:rPr lang="it-IT" sz="1000" dirty="0" smtClean="0">
                <a:solidFill>
                  <a:prstClr val="black"/>
                </a:solidFill>
              </a:rPr>
              <a:t> 8.00 – 15.30</a:t>
            </a:r>
          </a:p>
          <a:p>
            <a:pPr algn="ctr">
              <a:defRPr/>
            </a:pPr>
            <a:r>
              <a:rPr lang="it-IT" sz="1000" dirty="0" err="1" smtClean="0">
                <a:solidFill>
                  <a:schemeClr val="tx1"/>
                </a:solidFill>
              </a:rPr>
              <a:t>Tel</a:t>
            </a:r>
            <a:r>
              <a:rPr lang="it-IT" sz="1000" dirty="0" smtClean="0">
                <a:solidFill>
                  <a:schemeClr val="tx1"/>
                </a:solidFill>
              </a:rPr>
              <a:t> </a:t>
            </a:r>
            <a:r>
              <a:rPr lang="it-IT" sz="1000" dirty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039 </a:t>
            </a:r>
            <a:r>
              <a:rPr lang="it-IT" sz="1000" dirty="0" smtClean="0">
                <a:solidFill>
                  <a:srgbClr val="008900"/>
                </a:solidFill>
                <a:latin typeface="Acumin Pro ExtraCondensed Med" panose="020B0508020202020204" pitchFamily="34" charset="77"/>
              </a:rPr>
              <a:t>6657806 - 7821</a:t>
            </a:r>
            <a:endParaRPr lang="it-IT" sz="1000" dirty="0">
              <a:solidFill>
                <a:srgbClr val="008900"/>
              </a:solidFill>
              <a:latin typeface="Acumin Pro ExtraCondensed Med" panose="020B0508020202020204" pitchFamily="34" charset="77"/>
            </a:endParaRPr>
          </a:p>
          <a:p>
            <a:pPr algn="ctr">
              <a:defRPr/>
            </a:pPr>
            <a:r>
              <a:rPr lang="it-IT" sz="1000" dirty="0" smtClean="0">
                <a:solidFill>
                  <a:prstClr val="black"/>
                </a:solidFill>
              </a:rPr>
              <a:t>E-mail</a:t>
            </a:r>
            <a:r>
              <a:rPr lang="it-IT" sz="1000" dirty="0">
                <a:solidFill>
                  <a:prstClr val="black"/>
                </a:solidFill>
              </a:rPr>
              <a:t>: </a:t>
            </a:r>
            <a:r>
              <a:rPr lang="it-IT" sz="1000" dirty="0" smtClean="0">
                <a:solidFill>
                  <a:prstClr val="black"/>
                </a:solidFill>
              </a:rPr>
              <a:t>pua.brugherio@asst-brianza.it </a:t>
            </a:r>
            <a:endParaRPr lang="it-IT" sz="1000" dirty="0">
              <a:solidFill>
                <a:prstClr val="black"/>
              </a:solidFill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xmlns="" id="{76A317AC-B4A0-4065-A386-F0D31E9B9665}"/>
              </a:ext>
            </a:extLst>
          </p:cNvPr>
          <p:cNvSpPr txBox="1"/>
          <p:nvPr/>
        </p:nvSpPr>
        <p:spPr>
          <a:xfrm>
            <a:off x="6093838" y="3537175"/>
            <a:ext cx="35348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/>
              <a:t>L'</a:t>
            </a:r>
            <a:r>
              <a:rPr lang="it-IT" sz="1000" dirty="0" err="1" smtClean="0"/>
              <a:t>IFeC</a:t>
            </a:r>
            <a:r>
              <a:rPr lang="it-IT" sz="1000" dirty="0"/>
              <a:t>, al domicilio o presso l'ambulatorio, svolge attività di individuazione, presa in carico, monitoraggio e follow-up delle persone ritenute a rischio, fragili e/o con patologie croniche. </a:t>
            </a:r>
            <a:endParaRPr lang="it-IT" sz="1000" dirty="0" smtClean="0"/>
          </a:p>
          <a:p>
            <a:pPr marL="228600" indent="-228600">
              <a:buAutoNum type="arabicPeriod"/>
            </a:pPr>
            <a:r>
              <a:rPr lang="it-IT" sz="1000" dirty="0" smtClean="0"/>
              <a:t>L’accesso </a:t>
            </a:r>
            <a:r>
              <a:rPr lang="it-IT" sz="1000" dirty="0"/>
              <a:t>avviene </a:t>
            </a:r>
            <a:r>
              <a:rPr lang="it-IT" sz="1000" dirty="0" smtClean="0"/>
              <a:t>tramite </a:t>
            </a:r>
            <a:r>
              <a:rPr lang="it-IT" sz="1000" dirty="0"/>
              <a:t>valutazione della domanda presso il PUA.</a:t>
            </a:r>
            <a:endParaRPr lang="it-IT" sz="1000" dirty="0" smtClean="0"/>
          </a:p>
          <a:p>
            <a:pPr marL="228600" indent="-228600">
              <a:buAutoNum type="arabicPeriod"/>
            </a:pPr>
            <a:r>
              <a:rPr lang="it-IT" sz="1000" dirty="0"/>
              <a:t>a</a:t>
            </a:r>
            <a:r>
              <a:rPr lang="it-IT" sz="1000" dirty="0" smtClean="0"/>
              <a:t>ccesso con impegnativa MMG (con indicazione della prestazione, relativo codice e dicitura «Casa di Comunità») e prenotazione c/o Front Office </a:t>
            </a:r>
            <a:r>
              <a:rPr lang="it-IT" sz="1000" dirty="0" err="1" smtClean="0"/>
              <a:t>CdC</a:t>
            </a:r>
            <a:endParaRPr lang="it-IT" sz="1000" dirty="0" smtClean="0"/>
          </a:p>
          <a:p>
            <a:pPr marL="228600" indent="-228600">
              <a:buAutoNum type="arabicPeriod"/>
            </a:pPr>
            <a:r>
              <a:rPr lang="it-IT" sz="1000" dirty="0" smtClean="0"/>
              <a:t>Ambulatorio dedicato all’assistenza dei pazienti e dei loro </a:t>
            </a:r>
            <a:r>
              <a:rPr lang="it-IT" sz="1000" dirty="0" err="1" smtClean="0"/>
              <a:t>caregiver</a:t>
            </a:r>
            <a:r>
              <a:rPr lang="it-IT" sz="1000" dirty="0" smtClean="0"/>
              <a:t> che necessitano di interventi tecnico-infermieristici e di </a:t>
            </a:r>
            <a:r>
              <a:rPr lang="it-IT" sz="1000" dirty="0"/>
              <a:t>educazione </a:t>
            </a:r>
            <a:r>
              <a:rPr lang="it-IT" sz="1000" dirty="0" smtClean="0"/>
              <a:t>all’auto-cura, e ambulatorio </a:t>
            </a:r>
            <a:r>
              <a:rPr lang="it-IT" sz="1000" dirty="0"/>
              <a:t>infermieristico </a:t>
            </a:r>
            <a:r>
              <a:rPr lang="it-IT" sz="1000" dirty="0" smtClean="0"/>
              <a:t>per medicazioni.</a:t>
            </a:r>
            <a:endParaRPr lang="it-IT" sz="1000" i="1" dirty="0" smtClean="0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76A317AC-B4A0-4065-A386-F0D31E9B9665}"/>
              </a:ext>
            </a:extLst>
          </p:cNvPr>
          <p:cNvSpPr txBox="1"/>
          <p:nvPr/>
        </p:nvSpPr>
        <p:spPr>
          <a:xfrm>
            <a:off x="1229965" y="5709136"/>
            <a:ext cx="36731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smtClean="0">
                <a:latin typeface="Acumin Pro ExtraCondensed" panose="020B0508020202020204" pitchFamily="34" charset="77"/>
              </a:rPr>
              <a:t>Attivo dal lunedì al venerdì dalle ore </a:t>
            </a:r>
            <a:r>
              <a:rPr lang="it-IT" sz="1000" dirty="0" smtClean="0">
                <a:latin typeface="Acumin Pro ExtraCondensed" panose="020B0508020202020204" pitchFamily="34" charset="77"/>
              </a:rPr>
              <a:t>7.30 </a:t>
            </a:r>
            <a:r>
              <a:rPr lang="it-IT" sz="1000" dirty="0" smtClean="0">
                <a:latin typeface="Acumin Pro ExtraCondensed" panose="020B0508020202020204" pitchFamily="34" charset="77"/>
              </a:rPr>
              <a:t>alle ore </a:t>
            </a:r>
            <a:r>
              <a:rPr lang="it-IT" sz="1000" dirty="0" smtClean="0">
                <a:latin typeface="Acumin Pro ExtraCondensed" panose="020B0508020202020204" pitchFamily="34" charset="77"/>
              </a:rPr>
              <a:t>9.30</a:t>
            </a:r>
            <a:endParaRPr lang="it-IT" sz="1000" dirty="0" smtClean="0">
              <a:latin typeface="Acumin Pro ExtraCondensed" panose="020B0508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0341405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 2013-2022">
  <a:themeElements>
    <a:clrScheme name="Tema di Office 2013-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 2013-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 2013-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628</TotalTime>
  <Words>264</Words>
  <Application>Microsoft Office PowerPoint</Application>
  <PresentationFormat>A4 (21x29,7 cm)</PresentationFormat>
  <Paragraphs>32</Paragraphs>
  <Slides>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8" baseType="lpstr">
      <vt:lpstr>Acumin Pro ExtraCondensed</vt:lpstr>
      <vt:lpstr>Acumin Pro ExtraCondensed Med</vt:lpstr>
      <vt:lpstr>Arial</vt:lpstr>
      <vt:lpstr>Calibri</vt:lpstr>
      <vt:lpstr>Calibri Light</vt:lpstr>
      <vt:lpstr>Tema di Office 2013-2022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Benedetta Villa (DLVBBDO)</dc:creator>
  <cp:lastModifiedBy>Marconi Maria Giuseppina</cp:lastModifiedBy>
  <cp:revision>128</cp:revision>
  <cp:lastPrinted>2023-02-16T11:18:25Z</cp:lastPrinted>
  <dcterms:created xsi:type="dcterms:W3CDTF">2022-12-23T08:52:43Z</dcterms:created>
  <dcterms:modified xsi:type="dcterms:W3CDTF">2024-02-07T11:55:21Z</dcterms:modified>
</cp:coreProperties>
</file>